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</p:sldMasterIdLst>
  <p:notesMasterIdLst>
    <p:notesMasterId r:id="rId26"/>
  </p:notesMasterIdLst>
  <p:handoutMasterIdLst>
    <p:handoutMasterId r:id="rId27"/>
  </p:handoutMasterIdLst>
  <p:sldIdLst>
    <p:sldId id="364" r:id="rId2"/>
    <p:sldId id="366" r:id="rId3"/>
    <p:sldId id="365" r:id="rId4"/>
    <p:sldId id="378" r:id="rId5"/>
    <p:sldId id="383" r:id="rId6"/>
    <p:sldId id="384" r:id="rId7"/>
    <p:sldId id="388" r:id="rId8"/>
    <p:sldId id="385" r:id="rId9"/>
    <p:sldId id="386" r:id="rId10"/>
    <p:sldId id="387" r:id="rId11"/>
    <p:sldId id="389" r:id="rId12"/>
    <p:sldId id="390" r:id="rId13"/>
    <p:sldId id="381" r:id="rId14"/>
    <p:sldId id="391" r:id="rId15"/>
    <p:sldId id="392" r:id="rId16"/>
    <p:sldId id="393" r:id="rId17"/>
    <p:sldId id="394" r:id="rId18"/>
    <p:sldId id="395" r:id="rId19"/>
    <p:sldId id="398" r:id="rId20"/>
    <p:sldId id="396" r:id="rId21"/>
    <p:sldId id="397" r:id="rId22"/>
    <p:sldId id="400" r:id="rId23"/>
    <p:sldId id="401" r:id="rId24"/>
    <p:sldId id="403" r:id="rId2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1" charset="0"/>
        <a:ea typeface="ＭＳ Ｐゴシック" pitchFamily="-111" charset="-128"/>
        <a:cs typeface="ＭＳ Ｐゴシック" pitchFamily="-111" charset="-128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" initials="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0404"/>
    <a:srgbClr val="996600"/>
    <a:srgbClr val="00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1" autoAdjust="0"/>
    <p:restoredTop sz="82732" autoAdjust="0"/>
  </p:normalViewPr>
  <p:slideViewPr>
    <p:cSldViewPr snapToObjects="1">
      <p:cViewPr>
        <p:scale>
          <a:sx n="125" d="100"/>
          <a:sy n="125" d="100"/>
        </p:scale>
        <p:origin x="-1656" y="-7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49B741-88AC-6046-8125-575B19BFA23B}" type="datetime1">
              <a:rPr lang="en-CA" smtClean="0"/>
              <a:t>14-02-11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2D7C3F-8DA1-1341-89A1-0A5CC39BA5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80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CD34768-8411-9743-9214-14D42A6AC634}" type="datetime1">
              <a:rPr lang="en-CA" smtClean="0"/>
              <a:t>14-02-11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C59AB3E-9F2B-7F49-AEC8-85309F7C09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170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ＭＳ Ｐゴシック" pitchFamily="-112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59AB3E-9F2B-7F49-AEC8-85309F7C097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8" Type="http://schemas.openxmlformats.org/officeDocument/2006/relationships/image" Target="../media/image5.jpeg"/><Relationship Id="rId9" Type="http://schemas.openxmlformats.org/officeDocument/2006/relationships/image" Target="file:///\\localhost\Users\anngoncalves\Desktop\UBC%20PPT%20Templates%20explore\UBC_Cliff_Tritone_annedit.jp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file:///\\localhost\Users\anngoncalves\Desktop\UBC%20PPT%20Templates%20explore\graphic%20objects\FullSig.png" TargetMode="Externa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3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4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file:///\\localhost\Users\anngoncalves\Desktop\UBC%20PPT%20Templates%20explore\graphic%20objects\shield.png" TargetMode="External"/><Relationship Id="rId5" Type="http://schemas.openxmlformats.org/officeDocument/2006/relationships/image" Target="../media/image3.png"/><Relationship Id="rId6" Type="http://schemas.openxmlformats.org/officeDocument/2006/relationships/image" Target="file:///\\localhost\Users\anngoncalves\Desktop\UBC%20PPT%20Templates%20explore\graphic%20objects\POM.png" TargetMode="External"/><Relationship Id="rId7" Type="http://schemas.openxmlformats.org/officeDocument/2006/relationships/image" Target="../media/image4.png"/><Relationship Id="rId8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file:///\\localhost\Users\anngoncalves\Desktop\UBC%20PPT%20Templates%20explore\graphic%20objects\shield_B.png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file:///\\localhost\Users\anngoncalves\Desktop\UBC%20PPT%20Templates%20explore\graphic%20objects\shield.png" TargetMode="Externa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file:///\\localhost\Users\anngoncalves\Desktop\UBC%20PPT%20Templates%20explore\graphic%20objects\shield.png" TargetMode="External"/><Relationship Id="rId4" Type="http://schemas.openxmlformats.org/officeDocument/2006/relationships/image" Target="../media/image3.png"/><Relationship Id="rId5" Type="http://schemas.openxmlformats.org/officeDocument/2006/relationships/image" Target="file:///\\localhost\Users\anngoncalves\Desktop\UBC%20PPT%20Templates%20explore\graphic%20objects\POM.png" TargetMode="External"/><Relationship Id="rId6" Type="http://schemas.openxmlformats.org/officeDocument/2006/relationships/image" Target="../media/image4.png"/><Relationship Id="rId7" Type="http://schemas.openxmlformats.org/officeDocument/2006/relationships/image" Target="file:///\\localhost\Users\anngoncalves\Desktop\UBC%20PPT%20Templates%20explore\graphic%20objects\theUofBC.png" TargetMode="External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1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3" name="Rectangle 2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6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7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8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9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10" name="UBC_Cliff_Tritone_annedit.jpg" descr="/Users/anngoncalves/Desktop/UBC PPT Templates explore/UBC_Cliff_Tritone_annedit.jpg"/>
          <p:cNvPicPr>
            <a:picLocks noChangeAspect="1"/>
          </p:cNvPicPr>
          <p:nvPr/>
        </p:nvPicPr>
        <p:blipFill>
          <a:blip r:embed="rId8" r:link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8" t="2914" r="19727" b="2914"/>
          <a:stretch>
            <a:fillRect/>
          </a:stretch>
        </p:blipFill>
        <p:spPr bwMode="auto">
          <a:xfrm>
            <a:off x="0" y="950913"/>
            <a:ext cx="9228138" cy="5907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4660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6398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: UBC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76200" y="-3175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" name="FullSig.png" descr="/Users/anngoncalves/Desktop/UBC PPT Templates explore/graphic objects/FullSig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46313"/>
            <a:ext cx="7132638" cy="109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4105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a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pic>
        <p:nvPicPr>
          <p:cNvPr id="5" name="Picture 3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9" r="19492"/>
          <a:stretch>
            <a:fillRect/>
          </a:stretch>
        </p:blipFill>
        <p:spPr bwMode="auto">
          <a:xfrm>
            <a:off x="5030788" y="950913"/>
            <a:ext cx="4230687" cy="591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22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5974" y="1841500"/>
            <a:ext cx="4022725" cy="212936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690407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 Slide 2b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CIRS\CIRS-interiors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5" b="2351"/>
          <a:stretch>
            <a:fillRect/>
          </a:stretch>
        </p:blipFill>
        <p:spPr bwMode="auto">
          <a:xfrm>
            <a:off x="0" y="950913"/>
            <a:ext cx="9185275" cy="594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5" r:link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3139" y="1837944"/>
            <a:ext cx="8380598" cy="9144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txBody>
          <a:bodyPr lIns="182880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2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150513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3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56036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267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42737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Divi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0813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15196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949325"/>
            <a:ext cx="9220200" cy="59086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7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5062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45338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ustom Cop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6450" y="-3175"/>
            <a:ext cx="1512888" cy="914400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>
                <a:solidFill>
                  <a:srgbClr val="FFFFFF"/>
                </a:solidFill>
                <a:ea typeface="ＭＳ Ｐゴシック" charset="-128"/>
              </a:rPr>
              <a:t>      </a:t>
            </a:r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7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916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nultimate Slide: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383242" y="2294467"/>
            <a:ext cx="66548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383242" y="2980267"/>
            <a:ext cx="6654800" cy="38100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18961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948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- Title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5" name="Rectangle 4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8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9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296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Title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639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7697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ield_B.png" descr="/Users/anngoncalves/Desktop/UBC PPT Templates explore/graphic objects/shield_B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30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Divider 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220200" cy="686117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" name="shield.png" descr="/Users/anngoncalves/Desktop/UBC PPT Templates explore/graphic objects/shield.png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185738"/>
            <a:ext cx="31432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8412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52500"/>
            <a:ext cx="9220200" cy="5908675"/>
          </a:xfrm>
          <a:prstGeom prst="rect">
            <a:avLst/>
          </a:prstGeom>
          <a:solidFill>
            <a:srgbClr val="002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grpSp>
        <p:nvGrpSpPr>
          <p:cNvPr id="6" name="Group 11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7" name="Rectangle 6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10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1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3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3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70674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- Copy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0"/>
          <p:cNvGrpSpPr>
            <a:grpSpLocks/>
          </p:cNvGrpSpPr>
          <p:nvPr/>
        </p:nvGrpSpPr>
        <p:grpSpPr bwMode="auto">
          <a:xfrm>
            <a:off x="0" y="-3175"/>
            <a:ext cx="9220200" cy="914400"/>
            <a:chOff x="0" y="-3175"/>
            <a:chExt cx="9220200" cy="915050"/>
          </a:xfrm>
        </p:grpSpPr>
        <p:sp>
          <p:nvSpPr>
            <p:cNvPr id="6" name="Rectangle 5"/>
            <p:cNvSpPr/>
            <p:nvPr userDrawn="1"/>
          </p:nvSpPr>
          <p:spPr>
            <a:xfrm>
              <a:off x="806450" y="-3175"/>
              <a:ext cx="15128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2365375" y="-3175"/>
              <a:ext cx="6854825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0" y="-3175"/>
              <a:ext cx="763588" cy="915050"/>
            </a:xfrm>
            <a:prstGeom prst="rect">
              <a:avLst/>
            </a:prstGeom>
            <a:solidFill>
              <a:srgbClr val="002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>
                  <a:solidFill>
                    <a:srgbClr val="FFFFFF"/>
                  </a:solidFill>
                  <a:ea typeface="ＭＳ Ｐゴシック" charset="-128"/>
                </a:rPr>
                <a:t>      </a:t>
              </a:r>
            </a:p>
          </p:txBody>
        </p:sp>
        <p:grpSp>
          <p:nvGrpSpPr>
            <p:cNvPr id="9" name="Group 17"/>
            <p:cNvGrpSpPr>
              <a:grpSpLocks/>
            </p:cNvGrpSpPr>
            <p:nvPr userDrawn="1"/>
          </p:nvGrpSpPr>
          <p:grpSpPr bwMode="auto">
            <a:xfrm>
              <a:off x="227160" y="185588"/>
              <a:ext cx="4527213" cy="428245"/>
              <a:chOff x="227160" y="185588"/>
              <a:chExt cx="4527213" cy="428245"/>
            </a:xfrm>
          </p:grpSpPr>
          <p:pic>
            <p:nvPicPr>
              <p:cNvPr id="10" name="shield.png" descr="/Users/anngoncalves/Desktop/UBC PPT Templates explore/graphic objects/shield.png"/>
              <p:cNvPicPr>
                <a:picLocks noChangeAspect="1"/>
              </p:cNvPicPr>
              <p:nvPr userDrawn="1"/>
            </p:nvPicPr>
            <p:blipFill>
              <a:blip r:embed="rId2" r:link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160" y="185588"/>
                <a:ext cx="314707" cy="4282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1" name="POM.png" descr="/Users/anngoncalves/Desktop/UBC PPT Templates explore/graphic objects/POM.png"/>
              <p:cNvPicPr>
                <a:picLocks noChangeAspect="1"/>
              </p:cNvPicPr>
              <p:nvPr userDrawn="1"/>
            </p:nvPicPr>
            <p:blipFill>
              <a:blip r:embed="rId4" r:link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9631" y="215901"/>
                <a:ext cx="896112" cy="1136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theUofBC.png" descr="/Users/anngoncalves/Desktop/UBC PPT Templates explore/graphic objects/theUofBC.png"/>
              <p:cNvPicPr>
                <a:picLocks noChangeAspect="1"/>
              </p:cNvPicPr>
              <p:nvPr userDrawn="1"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78101" y="241300"/>
                <a:ext cx="2176272" cy="636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7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814917" y="1608667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814917" y="2290234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>
              <a:buNone/>
              <a:defRPr b="0" i="0">
                <a:latin typeface="WhitneyHTF-Bold"/>
                <a:cs typeface="WhitneyHTF-Bold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814917" y="2979058"/>
            <a:ext cx="7562850" cy="1152676"/>
          </a:xfrm>
          <a:prstGeom prst="rect">
            <a:avLst/>
          </a:prstGeom>
        </p:spPr>
        <p:txBody>
          <a:bodyPr lIns="9144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</a:defRPr>
            </a:lvl1pPr>
            <a:lvl2pPr marL="457200" indent="0">
              <a:buNone/>
              <a:defRPr sz="1800" b="0" i="0">
                <a:latin typeface="Verdana"/>
                <a:cs typeface="Verdana"/>
              </a:defRPr>
            </a:lvl2pPr>
            <a:lvl3pPr>
              <a:buNone/>
              <a:defRPr b="0" i="0">
                <a:latin typeface="WhitneyHTF-Bold"/>
                <a:cs typeface="WhitneyHTF-Bold"/>
              </a:defRPr>
            </a:lvl3pPr>
            <a:lvl4pPr>
              <a:buNone/>
              <a:defRPr b="0" i="0">
                <a:latin typeface="WhitneyHTF-Bold"/>
                <a:cs typeface="WhitneyHTF-Bold"/>
              </a:defRPr>
            </a:lvl4pPr>
            <a:lvl5pPr>
              <a:buNone/>
              <a:defRPr b="0" i="0">
                <a:latin typeface="WhitneyHTF-Bold"/>
                <a:cs typeface="WhitneyHTF-Bol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75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24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athway_tools_page_no.png"/>
          <p:cNvPicPr>
            <a:picLocks noChangeAspect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767" y="6208638"/>
            <a:ext cx="575158" cy="476672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532440" y="6208638"/>
            <a:ext cx="420484" cy="442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85BBF6EF-6D96-8244-B1A0-ACF7E23C545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iocyc.org/download-bundle.shtml" TargetMode="External"/><Relationship Id="rId3" Type="http://schemas.openxmlformats.org/officeDocument/2006/relationships/hyperlink" Target="http://www.perl.org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06388" y="2014975"/>
            <a:ext cx="8513762" cy="1125994"/>
          </a:xfrm>
          <a:prstGeom prst="rect">
            <a:avLst/>
          </a:prstGeom>
        </p:spPr>
        <p:txBody>
          <a:bodyPr/>
          <a:lstStyle>
            <a:lvl1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defRPr/>
            </a:pPr>
            <a:r>
              <a:rPr lang="en-US" sz="3200" b="1" dirty="0" smtClean="0"/>
              <a:t>Downstream Analysis in R</a:t>
            </a:r>
            <a:endParaRPr lang="en-US" sz="3200" b="1" dirty="0" smtClean="0">
              <a:solidFill>
                <a:srgbClr val="002040"/>
              </a:solidFill>
              <a:latin typeface="Arial" pitchFamily="34" charset="0"/>
              <a:ea typeface="Consolas" pitchFamily="-112" charset="0"/>
              <a:cs typeface="Arial" pitchFamily="34" charset="0"/>
            </a:endParaRPr>
          </a:p>
        </p:txBody>
      </p:sp>
      <p:sp>
        <p:nvSpPr>
          <p:cNvPr id="6" name="Subtitle 3"/>
          <p:cNvSpPr txBox="1">
            <a:spLocks/>
          </p:cNvSpPr>
          <p:nvPr/>
        </p:nvSpPr>
        <p:spPr>
          <a:xfrm>
            <a:off x="306388" y="3645024"/>
            <a:ext cx="8228012" cy="216024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 smtClean="0">
                <a:ea typeface="ＭＳ Ｐゴシック" pitchFamily="-111" charset="-128"/>
                <a:cs typeface="ＭＳ Ｐゴシック" pitchFamily="-111" charset="-128"/>
              </a:rPr>
              <a:t>Niels W. Hanson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Ph.D. Candidate Bioinformatics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Wednesday, February 12 2014</a:t>
            </a:r>
            <a:endParaRPr lang="en-US" sz="1800" dirty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endParaRPr lang="en-US" sz="1800" dirty="0" smtClean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Hallam Laboratory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Hydrocarbon </a:t>
            </a:r>
            <a:r>
              <a:rPr lang="en-US" sz="1800" dirty="0" err="1" smtClean="0">
                <a:ea typeface="ＭＳ Ｐゴシック" pitchFamily="-111" charset="-128"/>
                <a:cs typeface="ＭＳ Ｐゴシック" pitchFamily="-111" charset="-128"/>
              </a:rPr>
              <a:t>MetaPathways</a:t>
            </a: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 Workshop</a:t>
            </a:r>
          </a:p>
          <a:p>
            <a:pPr marL="0" indent="0" algn="ctr">
              <a:buNone/>
            </a:pPr>
            <a:r>
              <a:rPr lang="en-US" sz="1800" dirty="0" smtClean="0">
                <a:ea typeface="ＭＳ Ｐゴシック" pitchFamily="-111" charset="-128"/>
                <a:cs typeface="ＭＳ Ｐゴシック" pitchFamily="-111" charset="-128"/>
              </a:rPr>
              <a:t>The University of British Columbia, Vancouver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299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95536" y="2581805"/>
            <a:ext cx="85573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/>
              <a:t>my_colors</a:t>
            </a:r>
            <a:r>
              <a:rPr lang="it-IT" dirty="0"/>
              <a:t> = c("#96B4D4", "#ED808B") # custom colors</a:t>
            </a:r>
          </a:p>
          <a:p>
            <a:r>
              <a:rPr lang="fr-FR" dirty="0" err="1"/>
              <a:t>compare_cores</a:t>
            </a:r>
            <a:r>
              <a:rPr lang="fr-FR" dirty="0"/>
              <a:t> &lt;- venn_diagram2(venn_500m_770m_4000m$"500m_770m_4000m", venn_10m_70m_130m$"10m_70m_130m",</a:t>
            </a:r>
          </a:p>
          <a:p>
            <a:r>
              <a:rPr lang="fr-FR" dirty="0"/>
              <a:t>                               "</a:t>
            </a:r>
            <a:r>
              <a:rPr lang="fr-FR" dirty="0" err="1"/>
              <a:t>Deep</a:t>
            </a:r>
            <a:r>
              <a:rPr lang="fr-FR" dirty="0"/>
              <a:t>", "Surface", </a:t>
            </a:r>
            <a:r>
              <a:rPr lang="fr-FR" dirty="0" err="1"/>
              <a:t>colors</a:t>
            </a:r>
            <a:r>
              <a:rPr lang="fr-FR" dirty="0"/>
              <a:t>=</a:t>
            </a:r>
            <a:r>
              <a:rPr lang="fr-FR" dirty="0" err="1"/>
              <a:t>my_colors</a:t>
            </a:r>
            <a:r>
              <a:rPr lang="fr-FR" dirty="0"/>
              <a:t>, </a:t>
            </a:r>
            <a:r>
              <a:rPr lang="fr-FR" dirty="0" err="1"/>
              <a:t>euler</a:t>
            </a:r>
            <a:r>
              <a:rPr lang="fr-FR" dirty="0"/>
              <a:t>=TRUE)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45134" y="836712"/>
            <a:ext cx="7920881" cy="174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err="1" smtClean="0"/>
              <a:t>venn_diagram</a:t>
            </a:r>
            <a:r>
              <a:rPr lang="en-US" dirty="0" smtClean="0"/>
              <a:t> scripts return a list of all sets defined by combining names of sets:</a:t>
            </a:r>
            <a:br>
              <a:rPr lang="en-US" dirty="0" smtClean="0"/>
            </a:br>
            <a:r>
              <a:rPr lang="en-US" dirty="0" smtClean="0"/>
              <a:t>- name1_name2: means the intersection of name1 and name2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- name1_only: means only pathways contained in set name1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this can be used to compare the cores of our two triple sets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93" y="4149080"/>
            <a:ext cx="2137869" cy="20595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225" y="4044849"/>
            <a:ext cx="2396231" cy="230845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344" y="3947120"/>
            <a:ext cx="2448272" cy="235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300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Data distributions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45134" y="836712"/>
            <a:ext cx="79208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use </a:t>
            </a:r>
            <a:r>
              <a:rPr lang="en-US" dirty="0" err="1" smtClean="0"/>
              <a:t>hist</a:t>
            </a:r>
            <a:r>
              <a:rPr lang="en-US" dirty="0" smtClean="0"/>
              <a:t> and density to check distribution of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61304" y="1869981"/>
            <a:ext cx="7110765" cy="28300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par(</a:t>
            </a:r>
            <a:r>
              <a:rPr lang="en-US" dirty="0" err="1">
                <a:latin typeface="Courier"/>
                <a:cs typeface="Courier"/>
              </a:rPr>
              <a:t>mfrow</a:t>
            </a:r>
            <a:r>
              <a:rPr lang="en-US" dirty="0">
                <a:latin typeface="Courier"/>
                <a:cs typeface="Courier"/>
              </a:rPr>
              <a:t>=c(2,3)</a:t>
            </a:r>
            <a:r>
              <a:rPr lang="en-US" dirty="0" smtClean="0">
                <a:latin typeface="Courier"/>
                <a:cs typeface="Courier"/>
              </a:rPr>
              <a:t>) # ready to six images 2x3</a:t>
            </a:r>
            <a:endParaRPr lang="en-US" dirty="0">
              <a:latin typeface="Courier"/>
              <a:cs typeface="Courier"/>
            </a:endParaRP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 &lt;- </a:t>
            </a:r>
            <a:r>
              <a:rPr lang="en-US" dirty="0" err="1">
                <a:latin typeface="Courier"/>
                <a:cs typeface="Courier"/>
              </a:rPr>
              <a:t>as.matrix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</a:t>
            </a:r>
            <a:r>
              <a:rPr lang="en-US" dirty="0">
                <a:latin typeface="Courier"/>
                <a:cs typeface="Courier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hist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hist</a:t>
            </a:r>
            <a:r>
              <a:rPr lang="en-US" dirty="0">
                <a:latin typeface="Courier"/>
                <a:cs typeface="Courier"/>
              </a:rPr>
              <a:t>(log(pathways_wide.matrix+1))</a:t>
            </a:r>
          </a:p>
          <a:p>
            <a:pPr>
              <a:lnSpc>
                <a:spcPct val="110000"/>
              </a:lnSpc>
            </a:pPr>
            <a:r>
              <a:rPr lang="en-US" dirty="0" err="1">
                <a:latin typeface="Courier"/>
                <a:cs typeface="Courier"/>
              </a:rPr>
              <a:t>hist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sqrt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plot(density(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plot(density(log(pathways_wide.matrix+1)))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plot(density(</a:t>
            </a:r>
            <a:r>
              <a:rPr lang="en-US" dirty="0" err="1">
                <a:latin typeface="Courier"/>
                <a:cs typeface="Courier"/>
              </a:rPr>
              <a:t>sqrt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pathways_wide.matrix</a:t>
            </a:r>
            <a:r>
              <a:rPr lang="en-US" dirty="0">
                <a:latin typeface="Courier"/>
                <a:cs typeface="Courier"/>
              </a:rPr>
              <a:t>)))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Courier"/>
                <a:cs typeface="Courier"/>
              </a:rPr>
              <a:t>par(</a:t>
            </a:r>
            <a:r>
              <a:rPr lang="en-US" dirty="0" err="1">
                <a:latin typeface="Courier"/>
                <a:cs typeface="Courier"/>
              </a:rPr>
              <a:t>mfrow</a:t>
            </a:r>
            <a:r>
              <a:rPr lang="en-US" dirty="0">
                <a:latin typeface="Courier"/>
                <a:cs typeface="Courier"/>
              </a:rPr>
              <a:t>=c(1,1)</a:t>
            </a:r>
            <a:r>
              <a:rPr lang="en-US" dirty="0" smtClean="0">
                <a:latin typeface="Courier"/>
                <a:cs typeface="Courier"/>
              </a:rPr>
              <a:t>) # need to set back to 1x1 at end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334081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/>
              <a:t>Data distributions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898024"/>
            <a:ext cx="6238272" cy="54006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95536" y="2204864"/>
            <a:ext cx="69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hist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2686" y="4797152"/>
            <a:ext cx="1069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density()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560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467544" y="2957932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“Long” Table Format</a:t>
            </a:r>
            <a:endParaRPr lang="en-US" sz="2400" b="1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7435307"/>
              </p:ext>
            </p:extLst>
          </p:nvPr>
        </p:nvGraphicFramePr>
        <p:xfrm>
          <a:off x="394936" y="1556792"/>
          <a:ext cx="4320480" cy="1219199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1080120"/>
                <a:gridCol w="1080120"/>
                <a:gridCol w="1080120"/>
                <a:gridCol w="1080120"/>
              </a:tblGrid>
              <a:tr h="288032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/>
                </a:tc>
              </a:tr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827584" y="1886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ggplot2</a:t>
            </a:r>
            <a:endParaRPr lang="en-US" sz="2400" b="1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403920" y="884116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“Wide” Table Format</a:t>
            </a:r>
            <a:endParaRPr lang="en-US" sz="2400" b="1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0671867"/>
              </p:ext>
            </p:extLst>
          </p:nvPr>
        </p:nvGraphicFramePr>
        <p:xfrm>
          <a:off x="394936" y="3501008"/>
          <a:ext cx="4572000" cy="3047999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1524000"/>
                <a:gridCol w="1524000"/>
                <a:gridCol w="1524000"/>
              </a:tblGrid>
              <a:tr h="16078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value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taxa3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/>
                        <a:t>taxa3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</a:t>
                      </a:r>
                      <a:endParaRPr lang="en-US" sz="1400" dirty="0"/>
                    </a:p>
                  </a:txBody>
                  <a:tcPr/>
                </a:tc>
              </a:tr>
              <a:tr h="30385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taxa3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7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192832" y="1556792"/>
            <a:ext cx="389977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Good for clustering with </a:t>
            </a:r>
            <a:r>
              <a:rPr lang="en-US" dirty="0" err="1" smtClean="0"/>
              <a:t>hclust</a:t>
            </a:r>
            <a:r>
              <a:rPr lang="en-US" dirty="0" smtClean="0"/>
              <a:t>(), </a:t>
            </a:r>
            <a:r>
              <a:rPr lang="en-US" dirty="0" err="1" smtClean="0"/>
              <a:t>pvclust</a:t>
            </a:r>
            <a:r>
              <a:rPr lang="en-US" dirty="0" smtClean="0"/>
              <a:t>()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Also valuable to know the transpose </a:t>
            </a:r>
            <a:r>
              <a:rPr lang="en-US" dirty="0" smtClean="0">
                <a:latin typeface="Courier"/>
                <a:cs typeface="Courier"/>
              </a:rPr>
              <a:t>t()</a:t>
            </a:r>
            <a:r>
              <a:rPr lang="en-US" dirty="0" smtClean="0"/>
              <a:t> </a:t>
            </a:r>
            <a:r>
              <a:rPr lang="en-US" dirty="0" err="1" smtClean="0"/>
              <a:t>fxn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Good to have taxa in some kind of acceptable order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92832" y="3512540"/>
            <a:ext cx="38997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Good for plotting in visualization libraries </a:t>
            </a:r>
            <a:r>
              <a:rPr lang="en-US" dirty="0" err="1" smtClean="0">
                <a:latin typeface="Courier"/>
                <a:cs typeface="Courier"/>
              </a:rPr>
              <a:t>ggplot</a:t>
            </a:r>
            <a:r>
              <a:rPr lang="en-US" dirty="0" smtClean="0">
                <a:latin typeface="Courier"/>
                <a:cs typeface="Courier"/>
              </a:rPr>
              <a:t>()</a:t>
            </a:r>
            <a:r>
              <a:rPr lang="en-US" dirty="0" smtClean="0"/>
              <a:t> and</a:t>
            </a:r>
            <a:br>
              <a:rPr lang="en-US" dirty="0" smtClean="0"/>
            </a:br>
            <a:r>
              <a:rPr lang="en-US" dirty="0" smtClean="0">
                <a:latin typeface="Courier"/>
                <a:cs typeface="Courier"/>
              </a:rPr>
              <a:t>lattice() </a:t>
            </a:r>
            <a:r>
              <a:rPr lang="en-US" dirty="0" smtClean="0">
                <a:latin typeface="Arial"/>
                <a:cs typeface="Arial"/>
              </a:rPr>
              <a:t>which need to be classified as a </a:t>
            </a:r>
            <a:r>
              <a:rPr lang="en-US" i="1" dirty="0" smtClean="0">
                <a:latin typeface="Arial"/>
                <a:cs typeface="Arial"/>
              </a:rPr>
              <a:t>measured</a:t>
            </a:r>
            <a:r>
              <a:rPr lang="en-US" dirty="0" smtClean="0">
                <a:latin typeface="Arial"/>
                <a:cs typeface="Arial"/>
              </a:rPr>
              <a:t> or </a:t>
            </a:r>
            <a:r>
              <a:rPr lang="en-US" i="1" dirty="0" smtClean="0">
                <a:latin typeface="Arial"/>
                <a:cs typeface="Arial"/>
              </a:rPr>
              <a:t>categorical</a:t>
            </a:r>
            <a:r>
              <a:rPr lang="en-US" dirty="0" smtClean="0">
                <a:latin typeface="Arial"/>
                <a:cs typeface="Arial"/>
              </a:rPr>
              <a:t> variable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5924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01493" y="908720"/>
            <a:ext cx="7562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To prepare to use ggplot</a:t>
            </a:r>
            <a:r>
              <a:rPr lang="en-US" dirty="0"/>
              <a:t>2</a:t>
            </a:r>
            <a:r>
              <a:rPr lang="en-US" dirty="0" smtClean="0"/>
              <a:t> and lattice packages. We are going to transform our wide table to a long table format using melt() from the reshape2 package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2037120"/>
            <a:ext cx="907300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pathways from </a:t>
            </a:r>
            <a:r>
              <a:rPr lang="en-US" sz="1400" dirty="0" err="1">
                <a:latin typeface="Courier"/>
                <a:cs typeface="Courier"/>
              </a:rPr>
              <a:t>rowsnames</a:t>
            </a:r>
            <a:r>
              <a:rPr lang="en-US" sz="1400" dirty="0">
                <a:latin typeface="Courier"/>
                <a:cs typeface="Courier"/>
              </a:rPr>
              <a:t> to matrix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pathways_wide$pwy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latin typeface="Courier"/>
                <a:cs typeface="Courier"/>
              </a:rPr>
              <a:t># go from wide to long table format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melt(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colnames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)[2] = "</a:t>
            </a:r>
            <a:r>
              <a:rPr lang="en-US" sz="1400" dirty="0" err="1" smtClean="0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”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sub("X","", 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add long pathway names </a:t>
            </a:r>
          </a:p>
          <a:p>
            <a:r>
              <a:rPr lang="en-US" sz="1400" dirty="0">
                <a:latin typeface="Courier"/>
                <a:cs typeface="Courier"/>
              </a:rPr>
              <a:t>meta_17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pathways_long$pwy_long</a:t>
            </a:r>
            <a:r>
              <a:rPr lang="en-US" sz="1400" dirty="0">
                <a:latin typeface="Courier"/>
                <a:cs typeface="Courier"/>
              </a:rPr>
              <a:t> = meta_17[pathways_long$pwy,1]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download </a:t>
            </a:r>
            <a:r>
              <a:rPr lang="en-US" sz="1400" dirty="0" err="1">
                <a:latin typeface="Courier"/>
                <a:cs typeface="Courier"/>
              </a:rPr>
              <a:t>metacyc</a:t>
            </a:r>
            <a:r>
              <a:rPr lang="en-US" sz="1400" dirty="0">
                <a:latin typeface="Courier"/>
                <a:cs typeface="Courier"/>
              </a:rPr>
              <a:t> hierarchy &amp; level the factors</a:t>
            </a:r>
          </a:p>
          <a:p>
            <a:r>
              <a:rPr lang="en-US" sz="1400" dirty="0">
                <a:latin typeface="Courier"/>
                <a:cs typeface="Courier"/>
              </a:rPr>
              <a:t>meta_17_hier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("../files/meta_17_hierarchy.txt",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header=F,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>
                <a:latin typeface="Courier"/>
                <a:cs typeface="Courier"/>
              </a:rPr>
              <a:t>meta_17_hier$V3 &lt;- factor(meta_17_hier$V3, levels=unique(meta_17_hier$V3))</a:t>
            </a:r>
          </a:p>
          <a:p>
            <a:r>
              <a:rPr lang="en-US" sz="1400" dirty="0">
                <a:latin typeface="Courier"/>
                <a:cs typeface="Courier"/>
              </a:rPr>
              <a:t>meta_17_hier$V4 &lt;- factor(meta_17_hier$V4, levels=unique(meta_17_hier$V4))</a:t>
            </a:r>
          </a:p>
          <a:p>
            <a:r>
              <a:rPr lang="en-US" sz="1400" dirty="0">
                <a:latin typeface="Courier"/>
                <a:cs typeface="Courier"/>
              </a:rPr>
              <a:t>meta_17_hier$V5 &lt;- factor(meta_17_hier$V5, levels=unique(meta_17_hier$V5)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6650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pathways from </a:t>
            </a:r>
            <a:r>
              <a:rPr lang="en-US" sz="1400" dirty="0" err="1">
                <a:latin typeface="Courier"/>
                <a:cs typeface="Courier"/>
              </a:rPr>
              <a:t>rowsnames</a:t>
            </a:r>
            <a:r>
              <a:rPr lang="en-US" sz="1400" dirty="0">
                <a:latin typeface="Courier"/>
                <a:cs typeface="Courier"/>
              </a:rPr>
              <a:t> to matrix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pathways_wide$pwy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latin typeface="Courier"/>
                <a:cs typeface="Courier"/>
              </a:rPr>
              <a:t># go from wide to long table format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melt(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colnames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)[2] = "</a:t>
            </a:r>
            <a:r>
              <a:rPr lang="en-US" sz="1400" dirty="0" err="1" smtClean="0">
                <a:latin typeface="Courier"/>
                <a:cs typeface="Courier"/>
              </a:rPr>
              <a:t>samp</a:t>
            </a:r>
            <a:r>
              <a:rPr lang="en-US" sz="1400" dirty="0" smtClean="0">
                <a:latin typeface="Courier"/>
                <a:cs typeface="Courier"/>
              </a:rPr>
              <a:t>”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sub("X","", 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add long pathway names </a:t>
            </a:r>
          </a:p>
          <a:p>
            <a:r>
              <a:rPr lang="en-US" sz="1400" dirty="0">
                <a:latin typeface="Courier"/>
                <a:cs typeface="Courier"/>
              </a:rPr>
              <a:t>meta_17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pathways_long$pwy_long</a:t>
            </a:r>
            <a:r>
              <a:rPr lang="en-US" sz="1400" dirty="0">
                <a:latin typeface="Courier"/>
                <a:cs typeface="Courier"/>
              </a:rPr>
              <a:t> = meta_17[pathways_long$pwy,1]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download </a:t>
            </a:r>
            <a:r>
              <a:rPr lang="en-US" sz="1400" dirty="0" err="1">
                <a:latin typeface="Courier"/>
                <a:cs typeface="Courier"/>
              </a:rPr>
              <a:t>metacyc</a:t>
            </a:r>
            <a:r>
              <a:rPr lang="en-US" sz="1400" dirty="0">
                <a:latin typeface="Courier"/>
                <a:cs typeface="Courier"/>
              </a:rPr>
              <a:t> hierarchy &amp; level the factors</a:t>
            </a:r>
          </a:p>
          <a:p>
            <a:r>
              <a:rPr lang="en-US" sz="1400" dirty="0">
                <a:latin typeface="Courier"/>
                <a:cs typeface="Courier"/>
              </a:rPr>
              <a:t>meta_17_hier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("../files/meta_17_hierarchy.txt",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header=F,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>
                <a:latin typeface="Courier"/>
                <a:cs typeface="Courier"/>
              </a:rPr>
              <a:t>meta_17_hier$V3 &lt;- factor(meta_17_hier$V3, levels=unique(meta_17_hier$V3))</a:t>
            </a:r>
          </a:p>
          <a:p>
            <a:r>
              <a:rPr lang="en-US" sz="1400" dirty="0">
                <a:latin typeface="Courier"/>
                <a:cs typeface="Courier"/>
              </a:rPr>
              <a:t>meta_17_hier$V4 &lt;- factor(meta_17_hier$V4, levels=unique(meta_17_hier$V4))</a:t>
            </a:r>
          </a:p>
          <a:p>
            <a:r>
              <a:rPr lang="en-US" sz="1400" dirty="0">
                <a:latin typeface="Courier"/>
                <a:cs typeface="Courier"/>
              </a:rPr>
              <a:t>meta_17_hier$V5 &lt;- factor(meta_17_hier$V5, levels=unique(meta_17_hier$V5)</a:t>
            </a:r>
            <a:r>
              <a:rPr lang="en-US" sz="1400" dirty="0" smtClean="0">
                <a:latin typeface="Courier"/>
                <a:cs typeface="Courier"/>
              </a:rPr>
              <a:t>)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01308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4401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additional pathway levels </a:t>
            </a:r>
          </a:p>
          <a:p>
            <a:r>
              <a:rPr lang="en-US" sz="1400" dirty="0">
                <a:latin typeface="Courier"/>
                <a:cs typeface="Courier"/>
              </a:rPr>
              <a:t>pwy_level1 &lt;- meta_17_hier[pathways_long$pwy,2]</a:t>
            </a:r>
          </a:p>
          <a:p>
            <a:r>
              <a:rPr lang="en-US" sz="1400" dirty="0">
                <a:latin typeface="Courier"/>
                <a:cs typeface="Courier"/>
              </a:rPr>
              <a:t>pwy_level2 &lt;- meta_17_hier[pathways_long$pwy,3]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cbind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pwy_level1)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cbind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pwy_level2)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small correction for pathways not found in hierarchy</a:t>
            </a:r>
          </a:p>
          <a:p>
            <a:r>
              <a:rPr lang="en-US" sz="1400" dirty="0">
                <a:latin typeface="Courier"/>
                <a:cs typeface="Courier"/>
              </a:rPr>
              <a:t>missing &lt;- </a:t>
            </a:r>
            <a:r>
              <a:rPr lang="en-US" sz="1400" dirty="0" err="1">
                <a:latin typeface="Courier"/>
                <a:cs typeface="Courier"/>
              </a:rPr>
              <a:t>setdiff</a:t>
            </a:r>
            <a:r>
              <a:rPr lang="en-US" sz="1400" dirty="0">
                <a:latin typeface="Courier"/>
                <a:cs typeface="Courier"/>
              </a:rPr>
              <a:t>(unique(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),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(meta_17_hier))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[!(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 %in% missing),]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order pathways first by level V3 and then by V4</a:t>
            </a:r>
          </a:p>
          <a:p>
            <a:r>
              <a:rPr lang="en-US" sz="1400" dirty="0" err="1">
                <a:latin typeface="Courier"/>
                <a:cs typeface="Courier"/>
              </a:rPr>
              <a:t>pwy_order</a:t>
            </a:r>
            <a:r>
              <a:rPr lang="en-US" sz="1400" dirty="0">
                <a:latin typeface="Courier"/>
                <a:cs typeface="Courier"/>
              </a:rPr>
              <a:t> &lt;- intersect(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(meta_17_hier[order(meta_17_hier[,"V3"], meta_17_hier[,"V4"]),]), </a:t>
            </a:r>
          </a:p>
          <a:p>
            <a:r>
              <a:rPr lang="en-US" sz="1400" dirty="0">
                <a:latin typeface="Courier"/>
                <a:cs typeface="Courier"/>
              </a:rPr>
              <a:t>                       unique(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))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factor pathways and then the samples 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 &lt;- factor(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, levels = </a:t>
            </a:r>
            <a:r>
              <a:rPr lang="en-US" sz="1400" dirty="0" err="1">
                <a:latin typeface="Courier"/>
                <a:cs typeface="Courier"/>
              </a:rPr>
              <a:t>pwy_order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factor(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, levels = </a:t>
            </a:r>
            <a:r>
              <a:rPr lang="en-US" sz="1400" dirty="0" err="1">
                <a:latin typeface="Courier"/>
                <a:cs typeface="Courier"/>
              </a:rPr>
              <a:t>hot_metadata$sample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whew, you got the </a:t>
            </a:r>
            <a:r>
              <a:rPr lang="en-US" sz="1400" dirty="0" err="1">
                <a:latin typeface="Courier"/>
                <a:cs typeface="Courier"/>
              </a:rPr>
              <a:t>longtable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80812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wide to long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4401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add additional pathway levels </a:t>
            </a:r>
          </a:p>
          <a:p>
            <a:r>
              <a:rPr lang="en-US" sz="1400" dirty="0">
                <a:latin typeface="Courier"/>
                <a:cs typeface="Courier"/>
              </a:rPr>
              <a:t>pwy_level1 &lt;- meta_17_hier[pathways_long$pwy,2]</a:t>
            </a:r>
          </a:p>
          <a:p>
            <a:r>
              <a:rPr lang="en-US" sz="1400" dirty="0">
                <a:latin typeface="Courier"/>
                <a:cs typeface="Courier"/>
              </a:rPr>
              <a:t>pwy_level2 &lt;- meta_17_hier[pathways_long$pwy,3]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cbind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pwy_level1)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cbind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pwy_level2)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small correction for pathways not found in hierarchy</a:t>
            </a:r>
          </a:p>
          <a:p>
            <a:r>
              <a:rPr lang="en-US" sz="1400" dirty="0">
                <a:latin typeface="Courier"/>
                <a:cs typeface="Courier"/>
              </a:rPr>
              <a:t>missing &lt;- </a:t>
            </a:r>
            <a:r>
              <a:rPr lang="en-US" sz="1400" dirty="0" err="1">
                <a:latin typeface="Courier"/>
                <a:cs typeface="Courier"/>
              </a:rPr>
              <a:t>setdiff</a:t>
            </a:r>
            <a:r>
              <a:rPr lang="en-US" sz="1400" dirty="0">
                <a:latin typeface="Courier"/>
                <a:cs typeface="Courier"/>
              </a:rPr>
              <a:t>(unique(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),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(meta_17_hier))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[!(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 %in% missing),]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order pathways first by level V3 and then by V4</a:t>
            </a:r>
          </a:p>
          <a:p>
            <a:r>
              <a:rPr lang="en-US" sz="1400" dirty="0" err="1">
                <a:latin typeface="Courier"/>
                <a:cs typeface="Courier"/>
              </a:rPr>
              <a:t>pwy_order</a:t>
            </a:r>
            <a:r>
              <a:rPr lang="en-US" sz="1400" dirty="0">
                <a:latin typeface="Courier"/>
                <a:cs typeface="Courier"/>
              </a:rPr>
              <a:t> &lt;- intersect(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(meta_17_hier[order(meta_17_hier[,"V3"], meta_17_hier[,"V4"]),]), </a:t>
            </a:r>
          </a:p>
          <a:p>
            <a:r>
              <a:rPr lang="en-US" sz="1400" dirty="0">
                <a:latin typeface="Courier"/>
                <a:cs typeface="Courier"/>
              </a:rPr>
              <a:t>                       unique(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))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factor pathways and then the samples 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 &lt;- factor(</a:t>
            </a:r>
            <a:r>
              <a:rPr lang="en-US" sz="1400" dirty="0" err="1">
                <a:latin typeface="Courier"/>
                <a:cs typeface="Courier"/>
              </a:rPr>
              <a:t>pathways_long$pwy</a:t>
            </a:r>
            <a:r>
              <a:rPr lang="en-US" sz="1400" dirty="0">
                <a:latin typeface="Courier"/>
                <a:cs typeface="Courier"/>
              </a:rPr>
              <a:t>, levels = </a:t>
            </a:r>
            <a:r>
              <a:rPr lang="en-US" sz="1400" dirty="0" err="1">
                <a:latin typeface="Courier"/>
                <a:cs typeface="Courier"/>
              </a:rPr>
              <a:t>pwy_order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 &lt;- factor(</a:t>
            </a:r>
            <a:r>
              <a:rPr lang="en-US" sz="1400" dirty="0" err="1">
                <a:latin typeface="Courier"/>
                <a:cs typeface="Courier"/>
              </a:rPr>
              <a:t>pathways_long$samp</a:t>
            </a:r>
            <a:r>
              <a:rPr lang="en-US" sz="1400" dirty="0">
                <a:latin typeface="Courier"/>
                <a:cs typeface="Courier"/>
              </a:rPr>
              <a:t>, levels = </a:t>
            </a:r>
            <a:r>
              <a:rPr lang="en-US" sz="1400" dirty="0" err="1">
                <a:latin typeface="Courier"/>
                <a:cs typeface="Courier"/>
              </a:rPr>
              <a:t>hot_metadata$sample</a:t>
            </a:r>
            <a:r>
              <a:rPr lang="en-US" sz="1400" dirty="0">
                <a:latin typeface="Courier"/>
                <a:cs typeface="Courier"/>
              </a:rPr>
              <a:t>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# whew, you got the </a:t>
            </a:r>
            <a:r>
              <a:rPr lang="en-US" sz="1400" dirty="0" err="1">
                <a:latin typeface="Courier"/>
                <a:cs typeface="Courier"/>
              </a:rPr>
              <a:t>longtable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25694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library(ggplot2)</a:t>
            </a:r>
          </a:p>
          <a:p>
            <a:endParaRPr lang="en-US" sz="1400" dirty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(subset(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value &gt;0),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(x=</a:t>
            </a:r>
            <a:r>
              <a:rPr lang="en-US" sz="1400" dirty="0" err="1">
                <a:latin typeface="Courier"/>
                <a:cs typeface="Courier"/>
              </a:rPr>
              <a:t>samp,y</a:t>
            </a:r>
            <a:r>
              <a:rPr lang="en-US" sz="1400" dirty="0">
                <a:latin typeface="Courier"/>
                <a:cs typeface="Courier"/>
              </a:rPr>
              <a:t>=pwy_level1))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geom_point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(size=</a:t>
            </a:r>
            <a:r>
              <a:rPr lang="en-US" sz="1400" dirty="0" err="1">
                <a:latin typeface="Courier"/>
                <a:cs typeface="Courier"/>
              </a:rPr>
              <a:t>sqrt</a:t>
            </a:r>
            <a:r>
              <a:rPr lang="en-US" sz="1400" dirty="0">
                <a:latin typeface="Courier"/>
                <a:cs typeface="Courier"/>
              </a:rPr>
              <a:t>(value), 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</a:p>
          <a:p>
            <a:r>
              <a:rPr lang="en-US" sz="1400" dirty="0">
                <a:latin typeface="Courier"/>
                <a:cs typeface="Courier"/>
              </a:rPr>
              <a:t>     theme(</a:t>
            </a:r>
            <a:r>
              <a:rPr lang="en-US" sz="1400" dirty="0" err="1">
                <a:latin typeface="Courier"/>
                <a:cs typeface="Courier"/>
              </a:rPr>
              <a:t>axis.text.x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element_text</a:t>
            </a:r>
            <a:r>
              <a:rPr lang="en-US" sz="1400" dirty="0">
                <a:latin typeface="Courier"/>
                <a:cs typeface="Courier"/>
              </a:rPr>
              <a:t>(angle = 90, </a:t>
            </a:r>
            <a:r>
              <a:rPr lang="en-US" sz="1400" dirty="0" err="1">
                <a:latin typeface="Courier"/>
                <a:cs typeface="Courier"/>
              </a:rPr>
              <a:t>vjust</a:t>
            </a:r>
            <a:r>
              <a:rPr lang="en-US" sz="1400" dirty="0">
                <a:latin typeface="Courier"/>
                <a:cs typeface="Courier"/>
              </a:rPr>
              <a:t> = 0.5, </a:t>
            </a:r>
            <a:r>
              <a:rPr lang="en-US" sz="1400" dirty="0" err="1">
                <a:latin typeface="Courier"/>
                <a:cs typeface="Courier"/>
              </a:rPr>
              <a:t>hjust</a:t>
            </a:r>
            <a:r>
              <a:rPr lang="en-US" sz="1400" dirty="0">
                <a:latin typeface="Courier"/>
                <a:cs typeface="Courier"/>
              </a:rPr>
              <a:t> = 1)) + </a:t>
            </a:r>
          </a:p>
          <a:p>
            <a:r>
              <a:rPr lang="en-US" sz="1400" dirty="0">
                <a:latin typeface="Courier"/>
                <a:cs typeface="Courier"/>
              </a:rPr>
              <a:t>     labs(x = "Samples", y = "Pathways")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2204863"/>
            <a:ext cx="4232219" cy="449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687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(subset(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value &gt;0),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(x=</a:t>
            </a:r>
            <a:r>
              <a:rPr lang="en-US" sz="1400" dirty="0" err="1">
                <a:latin typeface="Courier"/>
                <a:cs typeface="Courier"/>
              </a:rPr>
              <a:t>samp,y</a:t>
            </a:r>
            <a:r>
              <a:rPr lang="en-US" sz="1400" dirty="0">
                <a:latin typeface="Courier"/>
                <a:cs typeface="Courier"/>
              </a:rPr>
              <a:t>=pwy_level2))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geom_point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(size=</a:t>
            </a:r>
            <a:r>
              <a:rPr lang="en-US" sz="1400" dirty="0" err="1">
                <a:latin typeface="Courier"/>
                <a:cs typeface="Courier"/>
              </a:rPr>
              <a:t>sqrt</a:t>
            </a:r>
            <a:r>
              <a:rPr lang="en-US" sz="1400" dirty="0">
                <a:latin typeface="Courier"/>
                <a:cs typeface="Courier"/>
              </a:rPr>
              <a:t>(value), color=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</a:p>
          <a:p>
            <a:r>
              <a:rPr lang="en-US" sz="1400" dirty="0">
                <a:latin typeface="Courier"/>
                <a:cs typeface="Courier"/>
              </a:rPr>
              <a:t>     theme(</a:t>
            </a:r>
            <a:r>
              <a:rPr lang="en-US" sz="1400" dirty="0" err="1">
                <a:latin typeface="Courier"/>
                <a:cs typeface="Courier"/>
              </a:rPr>
              <a:t>axis.text.x</a:t>
            </a:r>
            <a:r>
              <a:rPr lang="en-US" sz="1400" dirty="0">
                <a:latin typeface="Courier"/>
                <a:cs typeface="Courier"/>
              </a:rPr>
              <a:t> = </a:t>
            </a:r>
            <a:r>
              <a:rPr lang="en-US" sz="1400" dirty="0" err="1">
                <a:latin typeface="Courier"/>
                <a:cs typeface="Courier"/>
              </a:rPr>
              <a:t>element_text</a:t>
            </a:r>
            <a:r>
              <a:rPr lang="en-US" sz="1400" dirty="0">
                <a:latin typeface="Courier"/>
                <a:cs typeface="Courier"/>
              </a:rPr>
              <a:t>(angle = 90, </a:t>
            </a:r>
            <a:r>
              <a:rPr lang="en-US" sz="1400" dirty="0" err="1">
                <a:latin typeface="Courier"/>
                <a:cs typeface="Courier"/>
              </a:rPr>
              <a:t>vjust</a:t>
            </a:r>
            <a:r>
              <a:rPr lang="en-US" sz="1400" dirty="0">
                <a:latin typeface="Courier"/>
                <a:cs typeface="Courier"/>
              </a:rPr>
              <a:t> = 0.5, </a:t>
            </a:r>
            <a:r>
              <a:rPr lang="en-US" sz="1400" dirty="0" err="1">
                <a:latin typeface="Courier"/>
                <a:cs typeface="Courier"/>
              </a:rPr>
              <a:t>hjust</a:t>
            </a:r>
            <a:r>
              <a:rPr lang="en-US" sz="1400" dirty="0">
                <a:latin typeface="Courier"/>
                <a:cs typeface="Courier"/>
              </a:rPr>
              <a:t> = 1)) + </a:t>
            </a:r>
          </a:p>
          <a:p>
            <a:r>
              <a:rPr lang="en-US" sz="1400" dirty="0">
                <a:latin typeface="Courier"/>
                <a:cs typeface="Courier"/>
              </a:rPr>
              <a:t>     labs(x = "Samples", y = "Pathways")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916832"/>
            <a:ext cx="3395972" cy="482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45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99717" y="1065591"/>
            <a:ext cx="7562850" cy="543076"/>
          </a:xfrm>
        </p:spPr>
        <p:txBody>
          <a:bodyPr/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37288" y="3317724"/>
            <a:ext cx="8291512" cy="2016125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Presentation Slides: </a:t>
            </a:r>
            <a:r>
              <a:rPr lang="en-US" dirty="0" err="1"/>
              <a:t>MetaPathways_Tutorial_Pathway_Analysis.pdf</a:t>
            </a:r>
            <a:endParaRPr lang="en-US" dirty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HOT </a:t>
            </a:r>
            <a:r>
              <a:rPr lang="en-US" dirty="0" err="1"/>
              <a:t>Fosmid</a:t>
            </a:r>
            <a:r>
              <a:rPr lang="en-US" dirty="0"/>
              <a:t>-end </a:t>
            </a:r>
            <a:r>
              <a:rPr lang="en-US" dirty="0" err="1"/>
              <a:t>ePGDBs</a:t>
            </a:r>
            <a:r>
              <a:rPr lang="en-US" dirty="0"/>
              <a:t>: </a:t>
            </a:r>
            <a:r>
              <a:rPr lang="en-US" dirty="0" err="1"/>
              <a:t>HOT_Sanger_ePGDBs.zip</a:t>
            </a:r>
            <a:endParaRPr lang="en-US" dirty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Perl Pathway Extractor Script: </a:t>
            </a:r>
            <a:r>
              <a:rPr lang="en-US" dirty="0" err="1"/>
              <a:t>extract_pathway_table_from_pgdb.pl</a:t>
            </a:r>
            <a:endParaRPr lang="en-US" dirty="0"/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ORF Abundance Tables</a:t>
            </a:r>
            <a:r>
              <a:rPr lang="en-US" dirty="0"/>
              <a:t>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1_upper_euphotic_rxn.wide.txt</a:t>
            </a:r>
            <a:r>
              <a:rPr lang="en-US" dirty="0"/>
              <a:t>, </a:t>
            </a:r>
            <a:r>
              <a:rPr lang="en-US" dirty="0" err="1"/>
              <a:t>HOT_Sanger_rxn.wide.txt</a:t>
            </a:r>
            <a:r>
              <a:rPr lang="en-US" dirty="0"/>
              <a:t> 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989688" y="1588937"/>
            <a:ext cx="8139112" cy="1152525"/>
          </a:xfrm>
          <a:prstGeom prst="rect">
            <a:avLst/>
          </a:prstGeom>
        </p:spPr>
        <p:txBody>
          <a:bodyPr/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1800" dirty="0">
                <a:latin typeface="+mj-lt"/>
              </a:rPr>
              <a:t>Install Pathway Tools </a:t>
            </a:r>
            <a:r>
              <a:rPr lang="en-US" sz="1800" dirty="0" smtClean="0">
                <a:latin typeface="+mj-lt"/>
              </a:rPr>
              <a:t/>
            </a:r>
            <a:br>
              <a:rPr lang="en-US" sz="1800" dirty="0" smtClean="0">
                <a:latin typeface="+mj-lt"/>
              </a:rPr>
            </a:br>
            <a:r>
              <a:rPr lang="en-US" sz="1800" dirty="0" smtClean="0">
                <a:latin typeface="+mj-lt"/>
                <a:hlinkClick r:id="rId2"/>
              </a:rPr>
              <a:t>http</a:t>
            </a:r>
            <a:r>
              <a:rPr lang="en-US" sz="1800" dirty="0">
                <a:latin typeface="+mj-lt"/>
                <a:hlinkClick r:id="rId2"/>
              </a:rPr>
              <a:t>://biocyc.org/download-</a:t>
            </a:r>
            <a:r>
              <a:rPr lang="en-US" sz="1800" dirty="0" smtClean="0">
                <a:latin typeface="+mj-lt"/>
                <a:hlinkClick r:id="rId2"/>
              </a:rPr>
              <a:t>bundle.shtml</a:t>
            </a:r>
            <a:endParaRPr lang="en-US" sz="1800" dirty="0" smtClean="0">
              <a:latin typeface="+mj-lt"/>
            </a:endParaRP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1800" dirty="0">
                <a:latin typeface="+mj-lt"/>
              </a:rPr>
              <a:t>Perl v5.0 </a:t>
            </a:r>
            <a:r>
              <a:rPr lang="en-US" sz="1800" dirty="0">
                <a:latin typeface="+mj-lt"/>
                <a:hlinkClick r:id="rId3"/>
              </a:rPr>
              <a:t>http://www.perl.org</a:t>
            </a:r>
            <a:r>
              <a:rPr lang="en-US" sz="1800" dirty="0" smtClean="0">
                <a:latin typeface="+mj-lt"/>
                <a:hlinkClick r:id="rId3"/>
              </a:rPr>
              <a:t>/</a:t>
            </a:r>
            <a:r>
              <a:rPr lang="en-US" sz="1800" dirty="0" smtClean="0">
                <a:latin typeface="+mj-lt"/>
              </a:rPr>
              <a:t> </a:t>
            </a:r>
            <a:endParaRPr lang="en-US" sz="1800" dirty="0">
              <a:latin typeface="+mj-lt"/>
            </a:endParaRPr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855232" y="2774648"/>
            <a:ext cx="7562850" cy="54307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  <a:ea typeface="ＭＳ Ｐゴシック" charset="-128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8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4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2000" b="0" i="0" kern="1200">
                <a:solidFill>
                  <a:schemeClr val="tx1"/>
                </a:solidFill>
                <a:latin typeface="WhitneyHTF-Bold"/>
                <a:ea typeface="ＭＳ Ｐゴシック" charset="-128"/>
                <a:cs typeface="WhitneyHTF-Bold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Downloads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3156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(pwy_level1))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dirty="0" err="1" smtClean="0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dirty="0" err="1" smtClean="0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 </a:t>
            </a:r>
            <a:r>
              <a:rPr lang="en-US" sz="1400" dirty="0" err="1" smtClean="0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 = 7)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4584"/>
            <a:ext cx="9144000" cy="191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7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(pwy_level2)) +</a:t>
            </a:r>
          </a:p>
          <a:p>
            <a:r>
              <a:rPr lang="en-US" sz="1400" dirty="0">
                <a:latin typeface="Courier"/>
                <a:cs typeface="Courier"/>
              </a:rPr>
              <a:t>    </a:t>
            </a:r>
            <a:r>
              <a:rPr lang="en-US" sz="1400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dirty="0" err="1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 + </a:t>
            </a:r>
            <a:endParaRPr lang="en-US" sz="1400" dirty="0" smtClean="0">
              <a:latin typeface="Courier"/>
              <a:cs typeface="Courier"/>
            </a:endParaRPr>
          </a:p>
          <a:p>
            <a:r>
              <a:rPr lang="en-US" sz="1400" dirty="0">
                <a:latin typeface="Courier"/>
                <a:cs typeface="Courier"/>
              </a:rPr>
              <a:t> </a:t>
            </a:r>
            <a:r>
              <a:rPr lang="en-US" sz="1400" dirty="0" smtClean="0">
                <a:latin typeface="Courier"/>
                <a:cs typeface="Courier"/>
              </a:rPr>
              <a:t>   </a:t>
            </a:r>
            <a:r>
              <a:rPr lang="en-US" sz="1400" dirty="0" err="1" smtClean="0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 = 7)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2827"/>
            <a:ext cx="9144000" cy="453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6590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(pwy_level2, 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dirty="0" err="1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6" name="Picture 5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0469"/>
            <a:ext cx="9144000" cy="420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938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(pwy_level2, 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geom_bar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</a:t>
            </a:r>
            <a:r>
              <a:rPr lang="en-US" sz="1400" dirty="0" err="1">
                <a:latin typeface="Courier"/>
                <a:cs typeface="Courier"/>
              </a:rPr>
              <a:t>coord_flip</a:t>
            </a:r>
            <a:r>
              <a:rPr lang="en-US" sz="1400" dirty="0">
                <a:latin typeface="Courier"/>
                <a:cs typeface="Courier"/>
              </a:rPr>
              <a:t>()</a:t>
            </a:r>
          </a:p>
          <a:p>
            <a:r>
              <a:rPr lang="en-US" sz="1400" dirty="0">
                <a:latin typeface="Courier"/>
                <a:cs typeface="Courier"/>
              </a:rPr>
              <a:t>g</a:t>
            </a:r>
          </a:p>
        </p:txBody>
      </p:sp>
      <p:pic>
        <p:nvPicPr>
          <p:cNvPr id="5" name="Picture 4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96" y="1700808"/>
            <a:ext cx="8464996" cy="2416918"/>
          </a:xfrm>
          <a:prstGeom prst="rect">
            <a:avLst/>
          </a:prstGeom>
        </p:spPr>
      </p:pic>
      <p:pic>
        <p:nvPicPr>
          <p:cNvPr id="7" name="Picture 6" descr="R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2" y="3945304"/>
            <a:ext cx="8676456" cy="223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495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788277" y="188640"/>
            <a:ext cx="7562850" cy="543076"/>
          </a:xfrm>
        </p:spPr>
        <p:txBody>
          <a:bodyPr/>
          <a:lstStyle/>
          <a:p>
            <a:r>
              <a:rPr lang="en-US" dirty="0" smtClean="0"/>
              <a:t>ggplot2 in action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912" y="908720"/>
            <a:ext cx="90730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g &lt;- </a:t>
            </a:r>
            <a:r>
              <a:rPr lang="en-US" sz="1400" dirty="0" err="1">
                <a:latin typeface="Courier"/>
                <a:cs typeface="Courier"/>
              </a:rPr>
              <a:t>ggplot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pathways_long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(value))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geom_histogram</a:t>
            </a:r>
            <a:r>
              <a:rPr lang="en-US" sz="1400" dirty="0">
                <a:latin typeface="Courier"/>
                <a:cs typeface="Courier"/>
              </a:rPr>
              <a:t>( </a:t>
            </a:r>
            <a:r>
              <a:rPr lang="en-US" sz="1400" dirty="0" err="1">
                <a:latin typeface="Courier"/>
                <a:cs typeface="Courier"/>
              </a:rPr>
              <a:t>aes</a:t>
            </a:r>
            <a:r>
              <a:rPr lang="en-US" sz="1400" dirty="0">
                <a:latin typeface="Courier"/>
                <a:cs typeface="Courier"/>
              </a:rPr>
              <a:t>(fill=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)) + </a:t>
            </a:r>
            <a:r>
              <a:rPr lang="en-US" sz="1400" dirty="0" err="1">
                <a:latin typeface="Courier"/>
                <a:cs typeface="Courier"/>
              </a:rPr>
              <a:t>facet_wrap</a:t>
            </a:r>
            <a:r>
              <a:rPr lang="en-US" sz="1400" dirty="0">
                <a:latin typeface="Courier"/>
                <a:cs typeface="Courier"/>
              </a:rPr>
              <a:t>(~ </a:t>
            </a:r>
            <a:r>
              <a:rPr lang="en-US" sz="1400" dirty="0" err="1">
                <a:latin typeface="Courier"/>
                <a:cs typeface="Courier"/>
              </a:rPr>
              <a:t>samp</a:t>
            </a:r>
            <a:r>
              <a:rPr lang="en-US" sz="1400" dirty="0">
                <a:latin typeface="Courier"/>
                <a:cs typeface="Courier"/>
              </a:rPr>
              <a:t>, </a:t>
            </a:r>
            <a:r>
              <a:rPr lang="en-US" sz="1400" dirty="0" err="1">
                <a:latin typeface="Courier"/>
                <a:cs typeface="Courier"/>
              </a:rPr>
              <a:t>ncol</a:t>
            </a:r>
            <a:r>
              <a:rPr lang="en-US" sz="1400" dirty="0">
                <a:latin typeface="Courier"/>
                <a:cs typeface="Courier"/>
              </a:rPr>
              <a:t>=7) +</a:t>
            </a:r>
          </a:p>
          <a:p>
            <a:r>
              <a:rPr lang="en-US" sz="1400" dirty="0">
                <a:latin typeface="Courier"/>
                <a:cs typeface="Courier"/>
              </a:rPr>
              <a:t>     </a:t>
            </a:r>
            <a:r>
              <a:rPr lang="en-US" sz="1400" dirty="0" err="1">
                <a:latin typeface="Courier"/>
                <a:cs typeface="Courier"/>
              </a:rPr>
              <a:t>theme_bw</a:t>
            </a:r>
            <a:r>
              <a:rPr lang="en-US" sz="1400" dirty="0">
                <a:latin typeface="Courier"/>
                <a:cs typeface="Courier"/>
              </a:rPr>
              <a:t>() + theme(</a:t>
            </a:r>
            <a:r>
              <a:rPr lang="en-US" sz="1400" dirty="0" err="1">
                <a:latin typeface="Courier"/>
                <a:cs typeface="Courier"/>
              </a:rPr>
              <a:t>legend.position</a:t>
            </a:r>
            <a:r>
              <a:rPr lang="en-US" sz="1400" dirty="0">
                <a:latin typeface="Courier"/>
                <a:cs typeface="Courier"/>
              </a:rPr>
              <a:t>="none")</a:t>
            </a:r>
          </a:p>
          <a:p>
            <a:r>
              <a:rPr lang="en-US" sz="1400" dirty="0">
                <a:latin typeface="Courier"/>
                <a:cs typeface="Courier"/>
              </a:rPr>
              <a:t>g </a:t>
            </a:r>
          </a:p>
        </p:txBody>
      </p:sp>
      <p:pic>
        <p:nvPicPr>
          <p:cNvPr id="7" name="Picture 6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2131"/>
            <a:ext cx="9144000" cy="2026939"/>
          </a:xfrm>
          <a:prstGeom prst="rect">
            <a:avLst/>
          </a:prstGeom>
        </p:spPr>
      </p:pic>
      <p:pic>
        <p:nvPicPr>
          <p:cNvPr id="8" name="Picture 7" descr="R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6" y="3746976"/>
            <a:ext cx="8952924" cy="212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259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14917" y="764704"/>
            <a:ext cx="7562850" cy="543076"/>
          </a:xfrm>
        </p:spPr>
        <p:txBody>
          <a:bodyPr/>
          <a:lstStyle/>
          <a:p>
            <a:r>
              <a:rPr lang="en-US" dirty="0" smtClean="0"/>
              <a:t>Goals of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969590" y="1484784"/>
            <a:ext cx="7562850" cy="194421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800" dirty="0"/>
              <a:t>Understand general problems when trying to load tabular formats in R.</a:t>
            </a:r>
          </a:p>
          <a:p>
            <a:r>
              <a:rPr lang="en-US" sz="1800" dirty="0"/>
              <a:t>Re-ordering data &amp; </a:t>
            </a:r>
            <a:r>
              <a:rPr lang="en-US" sz="1800" dirty="0" err="1"/>
              <a:t>Subsetting</a:t>
            </a:r>
            <a:r>
              <a:rPr lang="en-US" sz="1800" dirty="0"/>
              <a:t> Data Frames</a:t>
            </a:r>
          </a:p>
          <a:p>
            <a:r>
              <a:rPr lang="en-US" sz="1800" dirty="0"/>
              <a:t>Understanding the 'wide' and 'long' table formats</a:t>
            </a:r>
          </a:p>
          <a:p>
            <a:r>
              <a:rPr lang="en-US" sz="1800" dirty="0"/>
              <a:t>Using Visualization Frameworks: ggplot2 and lattice</a:t>
            </a:r>
            <a:endParaRPr lang="en-US" sz="1800" b="0" dirty="0" smtClean="0"/>
          </a:p>
        </p:txBody>
      </p:sp>
    </p:spTree>
    <p:extLst>
      <p:ext uri="{BB962C8B-B14F-4D97-AF65-F5344CB8AC3E}">
        <p14:creationId xmlns:p14="http://schemas.microsoft.com/office/powerpoint/2010/main" val="186881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" name="Picture 1" descr="figure_x_downstream_analysi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116632"/>
            <a:ext cx="4919065" cy="67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4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967317" y="341040"/>
            <a:ext cx="7562850" cy="543076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1. </a:t>
            </a:r>
            <a:r>
              <a:rPr lang="en-US" sz="2400" b="1" dirty="0" smtClean="0"/>
              <a:t>Loading Dat</a:t>
            </a:r>
            <a:r>
              <a:rPr lang="en-US" sz="2400" b="1" dirty="0"/>
              <a:t>a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83568" y="981244"/>
            <a:ext cx="383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Data should be tab-delimited text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86976" y="1353226"/>
            <a:ext cx="80648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</a:t>
            </a:r>
            <a:r>
              <a:rPr lang="en-US" sz="1400" dirty="0" err="1">
                <a:latin typeface="Courier"/>
                <a:cs typeface="Courier"/>
              </a:rPr>
              <a:t>HOT_Sanger_pwy.wide.txt</a:t>
            </a:r>
            <a:r>
              <a:rPr lang="en-US" sz="1400" dirty="0">
                <a:latin typeface="Courier"/>
                <a:cs typeface="Courier"/>
              </a:rPr>
              <a:t>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header=T, </a:t>
            </a:r>
            <a:r>
              <a:rPr lang="en-US" sz="1400" dirty="0" err="1">
                <a:latin typeface="Courier"/>
                <a:cs typeface="Courier"/>
              </a:rPr>
              <a:t>row.names</a:t>
            </a:r>
            <a:r>
              <a:rPr lang="en-US" sz="1400" dirty="0">
                <a:latin typeface="Courier"/>
                <a:cs typeface="Courier"/>
              </a:rPr>
              <a:t>=1)</a:t>
            </a:r>
          </a:p>
          <a:p>
            <a:r>
              <a:rPr lang="en-US" sz="1400" dirty="0" err="1">
                <a:latin typeface="Courier"/>
                <a:cs typeface="Courier"/>
              </a:rPr>
              <a:t>hot_metadata</a:t>
            </a:r>
            <a:r>
              <a:rPr lang="en-US" sz="1400" dirty="0">
                <a:latin typeface="Courier"/>
                <a:cs typeface="Courier"/>
              </a:rPr>
              <a:t> &lt;- </a:t>
            </a:r>
            <a:r>
              <a:rPr lang="en-US" sz="1400" dirty="0" err="1">
                <a:latin typeface="Courier"/>
                <a:cs typeface="Courier"/>
              </a:rPr>
              <a:t>read.table</a:t>
            </a:r>
            <a:r>
              <a:rPr lang="en-US" sz="1400" dirty="0">
                <a:latin typeface="Courier"/>
                <a:cs typeface="Courier"/>
              </a:rPr>
              <a:t>("../files/</a:t>
            </a:r>
            <a:r>
              <a:rPr lang="en-US" sz="1400" dirty="0" err="1">
                <a:latin typeface="Courier"/>
                <a:cs typeface="Courier"/>
              </a:rPr>
              <a:t>HOT_Sanger_ex_var.csv.txt</a:t>
            </a:r>
            <a:r>
              <a:rPr lang="en-US" sz="1400" dirty="0">
                <a:latin typeface="Courier"/>
                <a:cs typeface="Courier"/>
              </a:rPr>
              <a:t>", </a:t>
            </a:r>
            <a:r>
              <a:rPr lang="en-US" sz="1400" dirty="0" err="1">
                <a:latin typeface="Courier"/>
                <a:cs typeface="Courier"/>
              </a:rPr>
              <a:t>sep</a:t>
            </a:r>
            <a:r>
              <a:rPr lang="en-US" sz="1400" dirty="0">
                <a:latin typeface="Courier"/>
                <a:cs typeface="Courier"/>
              </a:rPr>
              <a:t>="\t", header=T)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4722" y="2492896"/>
            <a:ext cx="8238153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Want to check </a:t>
            </a:r>
            <a:r>
              <a:rPr lang="en-US" dirty="0" smtClean="0">
                <a:latin typeface="Courier"/>
                <a:cs typeface="Courier"/>
              </a:rPr>
              <a:t>head()</a:t>
            </a:r>
            <a:r>
              <a:rPr lang="en-US" dirty="0" smtClean="0"/>
              <a:t>, </a:t>
            </a:r>
            <a:r>
              <a:rPr lang="en-US" dirty="0" smtClean="0">
                <a:latin typeface="Courier"/>
                <a:cs typeface="Courier"/>
              </a:rPr>
              <a:t>tail()</a:t>
            </a:r>
            <a:r>
              <a:rPr lang="en-US" dirty="0" smtClean="0"/>
              <a:t>, and </a:t>
            </a:r>
            <a:r>
              <a:rPr lang="en-US" dirty="0" smtClean="0">
                <a:latin typeface="Courier"/>
                <a:cs typeface="Courier"/>
              </a:rPr>
              <a:t>dim() </a:t>
            </a:r>
            <a:r>
              <a:rPr lang="en-US" dirty="0" smtClean="0"/>
              <a:t>for size in case of bad parsing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Avoid these guys: </a:t>
            </a:r>
            <a:r>
              <a:rPr lang="en-US" dirty="0" smtClean="0">
                <a:latin typeface="Courier"/>
                <a:cs typeface="Courier"/>
              </a:rPr>
              <a:t>;’”`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1560" y="3554268"/>
            <a:ext cx="806489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slicing and dicing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[1,] # first row</a:t>
            </a:r>
          </a:p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[,1] # first column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0592" y="3212976"/>
            <a:ext cx="4826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slicing and dicing with brackets [] and logic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80592" y="4436367"/>
            <a:ext cx="466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logic operators generates Boolean vector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95296" y="4868415"/>
            <a:ext cx="928903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[,1] &gt; 1</a:t>
            </a:r>
          </a:p>
          <a:p>
            <a:r>
              <a:rPr lang="en-US" sz="1400" dirty="0">
                <a:latin typeface="Courier"/>
                <a:cs typeface="Courier"/>
              </a:rPr>
              <a:t>  [1] FALSE FALSE FALSE FALSE  TRUE FALSE FALSE FALSE FALSE  TRUE  TRUE FALSE FALSE</a:t>
            </a:r>
          </a:p>
          <a:p>
            <a:r>
              <a:rPr lang="en-US" sz="1400" dirty="0">
                <a:latin typeface="Courier"/>
                <a:cs typeface="Courier"/>
              </a:rPr>
              <a:t> [14]  TRUE FALSE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0592" y="5616743"/>
            <a:ext cx="92890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Courier"/>
                <a:cs typeface="Courier"/>
              </a:rPr>
              <a:t>sum( </a:t>
            </a:r>
            <a:r>
              <a:rPr lang="en-US" sz="1400" dirty="0" err="1" smtClean="0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[,1] &gt; </a:t>
            </a:r>
            <a:r>
              <a:rPr lang="en-US" sz="1400" dirty="0" smtClean="0">
                <a:latin typeface="Courier"/>
                <a:cs typeface="Courier"/>
              </a:rPr>
              <a:t>1 ) gives you the number of TRUE fields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71004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5134" y="753461"/>
            <a:ext cx="7920881" cy="7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/>
              <a:t>venn_diagram2</a:t>
            </a:r>
            <a:r>
              <a:rPr lang="en-US" dirty="0" smtClean="0"/>
              <a:t>(), venn_diagram3(), venn_diagram4()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created to do all the set-logic between sets and produce a Venn Diagram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7976" y="4365104"/>
            <a:ext cx="65480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venn_diagram3(</a:t>
            </a:r>
            <a:r>
              <a:rPr lang="en-US" dirty="0" err="1" smtClean="0"/>
              <a:t>setA</a:t>
            </a:r>
            <a:r>
              <a:rPr lang="en-US" dirty="0" smtClean="0"/>
              <a:t>, </a:t>
            </a:r>
            <a:r>
              <a:rPr lang="en-US" dirty="0" err="1" smtClean="0"/>
              <a:t>setB</a:t>
            </a:r>
            <a:r>
              <a:rPr lang="en-US" dirty="0" smtClean="0"/>
              <a:t>, </a:t>
            </a:r>
            <a:r>
              <a:rPr lang="en-US" dirty="0" err="1" smtClean="0"/>
              <a:t>setC</a:t>
            </a:r>
            <a:r>
              <a:rPr lang="en-US" dirty="0" smtClean="0"/>
              <a:t>, “name1”, “name2”, “name3”,</a:t>
            </a:r>
          </a:p>
          <a:p>
            <a:r>
              <a:rPr lang="en-US" dirty="0"/>
              <a:t>                          </a:t>
            </a:r>
            <a:r>
              <a:rPr lang="en-US" dirty="0" smtClean="0"/>
              <a:t>colors = c</a:t>
            </a:r>
            <a:r>
              <a:rPr lang="en-US" dirty="0"/>
              <a:t>("#B80830","#EACC33","#46E2D9")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                  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9592" y="1660158"/>
            <a:ext cx="30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e.g., union, intersect, </a:t>
            </a:r>
            <a:r>
              <a:rPr lang="en-US" dirty="0" err="1" smtClean="0"/>
              <a:t>setdiff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368598"/>
            <a:ext cx="2257039" cy="164575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2334169"/>
            <a:ext cx="2304256" cy="168018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360" y="2334168"/>
            <a:ext cx="2304258" cy="16801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11560" y="5330365"/>
            <a:ext cx="7920881" cy="747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combine </a:t>
            </a:r>
            <a:r>
              <a:rPr lang="en-US" dirty="0" smtClean="0">
                <a:latin typeface="Courier"/>
                <a:cs typeface="Courier"/>
              </a:rPr>
              <a:t>c()</a:t>
            </a:r>
            <a:r>
              <a:rPr lang="en-US" dirty="0" smtClean="0"/>
              <a:t> function probably one of the most common in R, used to make a list of arguments. Used everywhere.</a:t>
            </a:r>
          </a:p>
        </p:txBody>
      </p:sp>
    </p:spTree>
    <p:extLst>
      <p:ext uri="{BB962C8B-B14F-4D97-AF65-F5344CB8AC3E}">
        <p14:creationId xmlns:p14="http://schemas.microsoft.com/office/powerpoint/2010/main" val="2844455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520542"/>
            <a:ext cx="4632176" cy="52227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5134" y="753461"/>
            <a:ext cx="7920881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precise colors specified by six hex digits 0-9, A,B,C,D,F  </a:t>
            </a:r>
            <a:r>
              <a:rPr lang="en-US" dirty="0"/>
              <a:t>#FFFFFF</a:t>
            </a:r>
            <a:r>
              <a:rPr lang="en-US" dirty="0" smtClean="0"/>
              <a:t> for amounts of red green and blue. Don’t need to memorize, just use for precision.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Get a color picker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876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5536" y="893619"/>
            <a:ext cx="905357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ourier"/>
                <a:cs typeface="Courier"/>
              </a:rPr>
              <a:t># use our newly found skills to identify which pathways had a signal in each </a:t>
            </a:r>
          </a:p>
          <a:p>
            <a:r>
              <a:rPr lang="en-US" sz="1400" dirty="0">
                <a:latin typeface="Courier"/>
                <a:cs typeface="Courier"/>
              </a:rPr>
              <a:t># sample</a:t>
            </a:r>
          </a:p>
          <a:p>
            <a:r>
              <a:rPr lang="en-US" sz="1400" dirty="0">
                <a:latin typeface="Courier"/>
                <a:cs typeface="Courier"/>
              </a:rPr>
              <a:t>pwys_10m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[,"X1_upper_euphotic"]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pwys_70m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[,"X6_upper_euphotic"]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pwys_130m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[,"X2_chlorophyllmax"] &gt; 0]</a:t>
            </a:r>
          </a:p>
          <a:p>
            <a:r>
              <a:rPr lang="en-US" sz="1400" dirty="0">
                <a:latin typeface="Courier"/>
                <a:cs typeface="Courier"/>
              </a:rPr>
              <a:t>pwys_200m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[,"X3_below_euphotic"]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pwys_500m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[,"X5_uppermesopelagic"] &gt; 0]</a:t>
            </a:r>
          </a:p>
          <a:p>
            <a:r>
              <a:rPr lang="en-US" sz="1400" dirty="0">
                <a:latin typeface="Courier"/>
                <a:cs typeface="Courier"/>
              </a:rPr>
              <a:t>pwys_770m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[,"X7_omz"] &gt; 0]</a:t>
            </a:r>
          </a:p>
          <a:p>
            <a:r>
              <a:rPr lang="en-US" sz="1400" dirty="0">
                <a:latin typeface="Courier"/>
                <a:cs typeface="Courier"/>
              </a:rPr>
              <a:t>pwys_4000m &lt;- </a:t>
            </a:r>
            <a:r>
              <a:rPr lang="en-US" sz="1400" dirty="0" err="1">
                <a:latin typeface="Courier"/>
                <a:cs typeface="Courier"/>
              </a:rPr>
              <a:t>rownames</a:t>
            </a:r>
            <a:r>
              <a:rPr lang="en-US" sz="1400" dirty="0">
                <a:latin typeface="Courier"/>
                <a:cs typeface="Courier"/>
              </a:rPr>
              <a:t>(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)[</a:t>
            </a:r>
            <a:r>
              <a:rPr lang="en-US" sz="1400" dirty="0" err="1">
                <a:latin typeface="Courier"/>
                <a:cs typeface="Courier"/>
              </a:rPr>
              <a:t>pathways_wide</a:t>
            </a:r>
            <a:r>
              <a:rPr lang="en-US" sz="1400" dirty="0">
                <a:latin typeface="Courier"/>
                <a:cs typeface="Courier"/>
              </a:rPr>
              <a:t>[,"X4_deepabyss"] &gt; 0]</a:t>
            </a:r>
          </a:p>
        </p:txBody>
      </p:sp>
      <p:sp>
        <p:nvSpPr>
          <p:cNvPr id="5" name="Rectangle 4"/>
          <p:cNvSpPr/>
          <p:nvPr/>
        </p:nvSpPr>
        <p:spPr>
          <a:xfrm>
            <a:off x="467544" y="3271624"/>
            <a:ext cx="90535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400" dirty="0">
                <a:latin typeface="Courier"/>
                <a:cs typeface="Courier"/>
              </a:rPr>
              <a:t># We </a:t>
            </a:r>
            <a:r>
              <a:rPr lang="pl-PL" sz="1400" dirty="0" err="1">
                <a:latin typeface="Courier"/>
                <a:cs typeface="Courier"/>
              </a:rPr>
              <a:t>can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now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use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these</a:t>
            </a:r>
            <a:r>
              <a:rPr lang="pl-PL" sz="1400" dirty="0">
                <a:latin typeface="Courier"/>
                <a:cs typeface="Courier"/>
              </a:rPr>
              <a:t> as </a:t>
            </a:r>
            <a:r>
              <a:rPr lang="pl-PL" sz="1400" dirty="0" err="1">
                <a:latin typeface="Courier"/>
                <a:cs typeface="Courier"/>
              </a:rPr>
              <a:t>inputs</a:t>
            </a:r>
            <a:r>
              <a:rPr lang="pl-PL" sz="1400" dirty="0">
                <a:latin typeface="Courier"/>
                <a:cs typeface="Courier"/>
              </a:rPr>
              <a:t> to the </a:t>
            </a:r>
            <a:r>
              <a:rPr lang="pl-PL" sz="1400" dirty="0" err="1">
                <a:latin typeface="Courier"/>
                <a:cs typeface="Courier"/>
              </a:rPr>
              <a:t>our</a:t>
            </a:r>
            <a:r>
              <a:rPr lang="pl-PL" sz="1400" dirty="0">
                <a:latin typeface="Courier"/>
                <a:cs typeface="Courier"/>
              </a:rPr>
              <a:t> </a:t>
            </a:r>
            <a:r>
              <a:rPr lang="pl-PL" sz="1400" dirty="0" err="1">
                <a:latin typeface="Courier"/>
                <a:cs typeface="Courier"/>
              </a:rPr>
              <a:t>venn_diagram</a:t>
            </a:r>
            <a:r>
              <a:rPr lang="pl-PL" sz="1400" dirty="0">
                <a:latin typeface="Courier"/>
                <a:cs typeface="Courier"/>
              </a:rPr>
              <a:t> scripts</a:t>
            </a:r>
          </a:p>
          <a:p>
            <a:r>
              <a:rPr lang="pl-PL" sz="1400" dirty="0">
                <a:latin typeface="Courier"/>
                <a:cs typeface="Courier"/>
              </a:rPr>
              <a:t>venn_10m_and_4000m &lt;- venn_diagram2(pwys_10m, pwys_4000m,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"10m", "4000m")</a:t>
            </a:r>
          </a:p>
          <a:p>
            <a:r>
              <a:rPr lang="pl-PL" sz="1400" dirty="0">
                <a:latin typeface="Courier"/>
                <a:cs typeface="Courier"/>
              </a:rPr>
              <a:t>venn_10m_70m_130m &lt;- venn_diagram3(pwys_10m, pwys_70m, pwys_130m,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"10m", "70m", "130m")</a:t>
            </a:r>
          </a:p>
          <a:p>
            <a:r>
              <a:rPr lang="pl-PL" sz="1400" dirty="0">
                <a:latin typeface="Courier"/>
                <a:cs typeface="Courier"/>
              </a:rPr>
              <a:t>venn_500m_770m_4000m &lt;- venn_diagram3(pwys_500m, pwys_770m, pwys_4000m,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  "500m", "770m", "4000m")</a:t>
            </a:r>
          </a:p>
          <a:p>
            <a:r>
              <a:rPr lang="pl-PL" sz="1400" dirty="0">
                <a:latin typeface="Courier"/>
                <a:cs typeface="Courier"/>
              </a:rPr>
              <a:t>venn_10m_70m_130m_200m &lt;- venn_diagram4(pwys_10m, pwys_70m, pwys_130m, pwys_200m,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    "10m", "70m", "130m", "200m")</a:t>
            </a:r>
          </a:p>
          <a:p>
            <a:r>
              <a:rPr lang="pl-PL" sz="1400" dirty="0">
                <a:latin typeface="Courier"/>
                <a:cs typeface="Courier"/>
              </a:rPr>
              <a:t>venn_200m_500m_770m_4000m &lt;- venn_diagram4(pwys_200m, pwys_500m, pwys_770m, pwys_4000m,</a:t>
            </a:r>
          </a:p>
          <a:p>
            <a:r>
              <a:rPr lang="pl-PL" sz="1400" dirty="0">
                <a:latin typeface="Courier"/>
                <a:cs typeface="Courier"/>
              </a:rPr>
              <a:t>                                           "200m", "500m", "770m", "4000m")</a:t>
            </a:r>
            <a:endParaRPr lang="en-US" sz="1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461336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5BBF6EF-6D96-8244-B1A0-ACF7E23C545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40" y="522536"/>
            <a:ext cx="2601627" cy="24930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864" y="664964"/>
            <a:ext cx="2719641" cy="26200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505" y="600755"/>
            <a:ext cx="2935783" cy="2828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4" y="3390717"/>
            <a:ext cx="3179068" cy="30626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0032" y="3390493"/>
            <a:ext cx="3328793" cy="3206859"/>
          </a:xfrm>
          <a:prstGeom prst="rect">
            <a:avLst/>
          </a:prstGeom>
        </p:spPr>
      </p:pic>
      <p:sp>
        <p:nvSpPr>
          <p:cNvPr id="10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801493" y="188640"/>
            <a:ext cx="7562850" cy="543076"/>
          </a:xfrm>
        </p:spPr>
        <p:txBody>
          <a:bodyPr/>
          <a:lstStyle/>
          <a:p>
            <a:r>
              <a:rPr lang="en-US" dirty="0" smtClean="0"/>
              <a:t>Application: Venn Diagrams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583068"/>
      </p:ext>
    </p:extLst>
  </p:cSld>
  <p:clrMapOvr>
    <a:masterClrMapping/>
  </p:clrMapOvr>
</p:sld>
</file>

<file path=ppt/theme/theme1.xml><?xml version="1.0" encoding="utf-8"?>
<a:theme xmlns:a="http://schemas.openxmlformats.org/drawingml/2006/main" name="MemWorkshopBerube">
  <a:themeElements>
    <a:clrScheme name="UBC Brand 1">
      <a:dk1>
        <a:srgbClr val="002040"/>
      </a:dk1>
      <a:lt1>
        <a:sysClr val="window" lastClr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7476</TotalTime>
  <Words>2223</Words>
  <Application>Microsoft Macintosh PowerPoint</Application>
  <PresentationFormat>On-screen Show (4:3)</PresentationFormat>
  <Paragraphs>279</Paragraphs>
  <Slides>24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MemWorkshopBerube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Membrane Fouling Study: Irreversible fouling and Lifetime of membrane</dc:title>
  <dc:creator>ami sobai</dc:creator>
  <cp:lastModifiedBy>Niels Hanson</cp:lastModifiedBy>
  <cp:revision>1337</cp:revision>
  <dcterms:created xsi:type="dcterms:W3CDTF">2010-11-16T03:29:29Z</dcterms:created>
  <dcterms:modified xsi:type="dcterms:W3CDTF">2014-02-12T07:38:25Z</dcterms:modified>
</cp:coreProperties>
</file>